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notesMasterIdLst>
    <p:notesMasterId r:id="rId8"/>
  </p:notesMasterIdLst>
  <p:sldIdLst>
    <p:sldId id="356" r:id="rId2"/>
    <p:sldId id="441" r:id="rId3"/>
    <p:sldId id="387" r:id="rId4"/>
    <p:sldId id="430" r:id="rId5"/>
    <p:sldId id="339" r:id="rId6"/>
    <p:sldId id="431" r:id="rId7"/>
  </p:sldIdLst>
  <p:sldSz cx="12192000" cy="6858000"/>
  <p:notesSz cx="6858000" cy="9144000"/>
  <p:custDataLst>
    <p:tags r:id="rId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68" autoAdjust="0"/>
    <p:restoredTop sz="78872" autoAdjust="0"/>
  </p:normalViewPr>
  <p:slideViewPr>
    <p:cSldViewPr snapToGrid="0">
      <p:cViewPr varScale="1">
        <p:scale>
          <a:sx n="71" d="100"/>
          <a:sy n="71" d="100"/>
        </p:scale>
        <p:origin x="429" y="4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973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media/image1.jpeg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9FD5D8-28B3-483B-A8E9-C5F4DAC13E73}" type="datetimeFigureOut">
              <a:rPr lang="en-US" smtClean="0"/>
              <a:t>10/16/2019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59A489-2F65-4738-A0A9-D1887E9B0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814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785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5:10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major did the student start in?</a:t>
            </a:r>
          </a:p>
          <a:p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Grad 4 years</a:t>
            </a:r>
          </a:p>
          <a:p>
            <a:pPr marL="228600" indent="-228600">
              <a:buAutoNum type="arabicPeriod"/>
            </a:pPr>
            <a:r>
              <a:rPr lang="en-US" dirty="0"/>
              <a:t>Transfer grad</a:t>
            </a:r>
          </a:p>
          <a:p>
            <a:pPr marL="228600" indent="-228600">
              <a:buAutoNum type="arabicPeriod"/>
            </a:pPr>
            <a:r>
              <a:rPr lang="en-US" dirty="0"/>
              <a:t>Change major</a:t>
            </a:r>
          </a:p>
          <a:p>
            <a:pPr marL="228600" indent="-228600">
              <a:buAutoNum type="arabicPeriod"/>
            </a:pPr>
            <a:r>
              <a:rPr lang="en-US" dirty="0"/>
              <a:t>Non-grad</a:t>
            </a:r>
          </a:p>
          <a:p>
            <a:pPr marL="228600" indent="-228600"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0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5:20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923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5:00 Hossein</a:t>
            </a:r>
          </a:p>
          <a:p>
            <a:endParaRPr lang="en-US" dirty="0"/>
          </a:p>
          <a:p>
            <a:r>
              <a:rPr lang="en-US" dirty="0"/>
              <a:t>Only</a:t>
            </a:r>
            <a:r>
              <a:rPr lang="en-US" baseline="0" dirty="0"/>
              <a:t> degree-seeking students – not HS, dual enrollment, post bac,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0DD567-CFF1-44A7-BD9A-CA80C91287A3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062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5:35 Hossein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9A489-2F65-4738-A0A9-D1887E9B06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40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9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160EA64-D806-43AC-9DF2-F8C432F32B4C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D1BE4249-C0D0-4B06-8692-E8BB871AF643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042B0DB6-F5C7-45FB-8CF3-31B45F9C2DAC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160EA64-D806-43AC-9DF2-F8C432F32B4C}" type="datetimeFigureOut">
              <a:rPr lang="en-US" smtClean="0"/>
              <a:t>10/16/2019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2.tif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4294967295"/>
            <p:custDataLst>
              <p:tags r:id="rId1"/>
            </p:custDataLst>
          </p:nvPr>
        </p:nvSpPr>
        <p:spPr>
          <a:xfrm>
            <a:off x="4626236" y="4397749"/>
            <a:ext cx="6800850" cy="1908175"/>
          </a:xfrm>
        </p:spPr>
        <p:txBody>
          <a:bodyPr>
            <a:normAutofit/>
          </a:bodyPr>
          <a:lstStyle/>
          <a:p>
            <a:pPr marL="109728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 Stories in the Data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380" y="1505628"/>
            <a:ext cx="8934225" cy="229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800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601F429-0A7A-48E3-B694-EB11F3AB1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81330"/>
            <a:ext cx="10972800" cy="4052136"/>
          </a:xfrm>
        </p:spPr>
        <p:txBody>
          <a:bodyPr numCol="2">
            <a:normAutofit/>
          </a:bodyPr>
          <a:lstStyle/>
          <a:p>
            <a:pPr algn="just">
              <a:lnSpc>
                <a:spcPct val="200000"/>
              </a:lnSpc>
            </a:pPr>
            <a:r>
              <a:rPr lang="en-US" dirty="0"/>
              <a:t>MID258124</a:t>
            </a:r>
            <a:r>
              <a:rPr lang="en-US" u="sng" dirty="0"/>
              <a:t>77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MID258189</a:t>
            </a:r>
            <a:r>
              <a:rPr lang="en-US" u="sng" dirty="0"/>
              <a:t>50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MID258543</a:t>
            </a:r>
            <a:r>
              <a:rPr lang="en-US" u="sng" dirty="0"/>
              <a:t>38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MID258607</a:t>
            </a:r>
            <a:r>
              <a:rPr lang="en-US" u="sng" dirty="0"/>
              <a:t>09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MID258794</a:t>
            </a:r>
            <a:r>
              <a:rPr lang="en-US" u="sng" dirty="0"/>
              <a:t>73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MID263210</a:t>
            </a:r>
            <a:r>
              <a:rPr lang="en-US" u="sng" dirty="0"/>
              <a:t>19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MID263663</a:t>
            </a:r>
            <a:r>
              <a:rPr lang="en-US" u="sng" dirty="0"/>
              <a:t>14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MID263665</a:t>
            </a:r>
            <a:r>
              <a:rPr lang="en-US" u="sng" dirty="0"/>
              <a:t>40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BF918F-4444-429D-9BCA-291D99B91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 pairs, summarize a student’s academic “story” using the tables</a:t>
            </a:r>
          </a:p>
        </p:txBody>
      </p:sp>
    </p:spTree>
    <p:extLst>
      <p:ext uri="{BB962C8B-B14F-4D97-AF65-F5344CB8AC3E}">
        <p14:creationId xmlns:p14="http://schemas.microsoft.com/office/powerpoint/2010/main" val="2212348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4B9117-03AD-442C-B346-DA10B8E1D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81329"/>
            <a:ext cx="10972800" cy="4525963"/>
          </a:xfrm>
        </p:spPr>
        <p:txBody>
          <a:bodyPr/>
          <a:lstStyle/>
          <a:p>
            <a:r>
              <a:rPr lang="en-US" dirty="0"/>
              <a:t>When did they start? </a:t>
            </a:r>
          </a:p>
          <a:p>
            <a:r>
              <a:rPr lang="en-US" dirty="0"/>
              <a:t>What can you tell about their demographics?</a:t>
            </a:r>
          </a:p>
          <a:p>
            <a:r>
              <a:rPr lang="en-US" dirty="0"/>
              <a:t>What were their test scores?</a:t>
            </a:r>
          </a:p>
          <a:p>
            <a:r>
              <a:rPr lang="en-US" dirty="0"/>
              <a:t>What major did the student start in?</a:t>
            </a:r>
          </a:p>
          <a:p>
            <a:r>
              <a:rPr lang="en-US" dirty="0"/>
              <a:t>What courses did they do well in?</a:t>
            </a:r>
          </a:p>
          <a:p>
            <a:r>
              <a:rPr lang="en-US" dirty="0"/>
              <a:t>Did they repeat any courses?</a:t>
            </a:r>
          </a:p>
          <a:p>
            <a:r>
              <a:rPr lang="en-US" dirty="0"/>
              <a:t>Did they change majors?</a:t>
            </a:r>
          </a:p>
          <a:p>
            <a:r>
              <a:rPr lang="en-US" dirty="0"/>
              <a:t>Did they graduate?  How long did it take them?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1791FE3-55E8-4C39-A464-80CF27AAE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Pick a student and summarize their academic “story” using the tables</a:t>
            </a:r>
          </a:p>
        </p:txBody>
      </p:sp>
    </p:spTree>
    <p:extLst>
      <p:ext uri="{BB962C8B-B14F-4D97-AF65-F5344CB8AC3E}">
        <p14:creationId xmlns:p14="http://schemas.microsoft.com/office/powerpoint/2010/main" val="2660838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16A158C-B906-4F16-96F3-5D3839746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 out</a:t>
            </a:r>
          </a:p>
        </p:txBody>
      </p:sp>
      <p:sp>
        <p:nvSpPr>
          <p:cNvPr id="4" name="Content Placeholder 9">
            <a:extLst>
              <a:ext uri="{FF2B5EF4-FFF2-40B4-BE49-F238E27FC236}">
                <a16:creationId xmlns:a16="http://schemas.microsoft.com/office/drawing/2014/main" id="{428EEDBD-59AC-4CB1-82BC-7404EDF4F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81138"/>
            <a:ext cx="10972800" cy="4267480"/>
          </a:xfrm>
        </p:spPr>
        <p:txBody>
          <a:bodyPr numCol="2">
            <a:normAutofit/>
          </a:bodyPr>
          <a:lstStyle/>
          <a:p>
            <a:pPr algn="just">
              <a:lnSpc>
                <a:spcPct val="200000"/>
              </a:lnSpc>
            </a:pPr>
            <a:r>
              <a:rPr lang="en-US" dirty="0"/>
              <a:t>MID258124</a:t>
            </a:r>
            <a:r>
              <a:rPr lang="en-US" u="sng" dirty="0"/>
              <a:t>77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MID258189</a:t>
            </a:r>
            <a:r>
              <a:rPr lang="en-US" u="sng" dirty="0"/>
              <a:t>50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MID258543</a:t>
            </a:r>
            <a:r>
              <a:rPr lang="en-US" u="sng" dirty="0"/>
              <a:t>38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MID258607</a:t>
            </a:r>
            <a:r>
              <a:rPr lang="en-US" u="sng" dirty="0"/>
              <a:t>09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MID258794</a:t>
            </a:r>
            <a:r>
              <a:rPr lang="en-US" u="sng" dirty="0"/>
              <a:t>73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MID263210</a:t>
            </a:r>
            <a:r>
              <a:rPr lang="en-US" u="sng" dirty="0"/>
              <a:t>19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MID263663</a:t>
            </a:r>
            <a:r>
              <a:rPr lang="en-US" u="sng" dirty="0"/>
              <a:t>14</a:t>
            </a:r>
          </a:p>
          <a:p>
            <a:pPr algn="just">
              <a:lnSpc>
                <a:spcPct val="200000"/>
              </a:lnSpc>
            </a:pPr>
            <a:r>
              <a:rPr lang="en-US" dirty="0"/>
              <a:t>MID263665</a:t>
            </a:r>
            <a:r>
              <a:rPr lang="en-US" u="sng" dirty="0"/>
              <a:t>40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97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2"/>
            <p:custDataLst>
              <p:tags r:id="rId1"/>
            </p:custDataLst>
          </p:nvPr>
        </p:nvSpPr>
        <p:spPr>
          <a:xfrm>
            <a:off x="817954" y="1412175"/>
            <a:ext cx="10329017" cy="4297363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Undergraduate degree-seeking students </a:t>
            </a:r>
            <a:r>
              <a:rPr lang="en-US" sz="4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</a:t>
            </a:r>
            <a:endParaRPr lang="en-US" sz="4000" u="sng" strike="sngStrike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First-Time-in-College </a:t>
            </a:r>
            <a:r>
              <a:rPr lang="en-US" sz="4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Transfer</a:t>
            </a:r>
          </a:p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Full-time </a:t>
            </a:r>
            <a:r>
              <a:rPr lang="en-US" sz="4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Part-time</a:t>
            </a:r>
          </a:p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Domestic </a:t>
            </a:r>
            <a:r>
              <a:rPr lang="en-US" sz="4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International</a:t>
            </a:r>
          </a:p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Fall admissions </a:t>
            </a:r>
            <a:r>
              <a:rPr lang="en-US" sz="4000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Winter/Spring/Summer admissions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pPr>
              <a:defRPr/>
            </a:pPr>
            <a:fld id="{DC1AA909-FDA7-4DE5-A4BC-7FBF5D8B96A4}" type="slidenum">
              <a:rPr lang="en-US" smtClean="0">
                <a:solidFill>
                  <a:schemeClr val="bg1"/>
                </a:solidFill>
              </a:rPr>
              <a:pPr>
                <a:defRPr/>
              </a:p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9600" y="533400"/>
            <a:ext cx="10972800" cy="579438"/>
          </a:xfrm>
        </p:spPr>
        <p:txBody>
          <a:bodyPr>
            <a:noAutofit/>
          </a:bodyPr>
          <a:lstStyle/>
          <a:p>
            <a:pPr algn="ctr"/>
            <a:r>
              <a:rPr lang="en-US" sz="48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Who is a student in MIDFIELD?</a:t>
            </a:r>
          </a:p>
        </p:txBody>
      </p:sp>
    </p:spTree>
    <p:extLst>
      <p:ext uri="{BB962C8B-B14F-4D97-AF65-F5344CB8AC3E}">
        <p14:creationId xmlns:p14="http://schemas.microsoft.com/office/powerpoint/2010/main" val="1427914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704CD4-788C-4059-AC31-502F76E57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Utilize data manipulation and analysis software such as:</a:t>
            </a:r>
          </a:p>
          <a:p>
            <a:pPr lvl="1"/>
            <a:r>
              <a:rPr lang="en-US" dirty="0"/>
              <a:t>SAS</a:t>
            </a:r>
          </a:p>
          <a:p>
            <a:pPr lvl="1"/>
            <a:r>
              <a:rPr lang="en-US" dirty="0"/>
              <a:t>R</a:t>
            </a:r>
          </a:p>
          <a:p>
            <a:pPr lvl="1"/>
            <a:r>
              <a:rPr lang="en-US" dirty="0"/>
              <a:t>Alteryx</a:t>
            </a:r>
          </a:p>
          <a:p>
            <a:pPr lvl="1"/>
            <a:r>
              <a:rPr lang="en-US" dirty="0"/>
              <a:t>Stata</a:t>
            </a:r>
          </a:p>
          <a:p>
            <a:r>
              <a:rPr lang="en-US" dirty="0"/>
              <a:t>Excel is insufficient to open the full dataset</a:t>
            </a:r>
          </a:p>
          <a:p>
            <a:pPr lvl="1"/>
            <a:r>
              <a:rPr lang="en-US" dirty="0"/>
              <a:t>1,048,000 row limit</a:t>
            </a:r>
          </a:p>
          <a:p>
            <a:r>
              <a:rPr lang="en-US" dirty="0"/>
              <a:t>Some questions will require advanced quantitative methods</a:t>
            </a:r>
          </a:p>
          <a:p>
            <a:pPr marL="109728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95FC53-98A0-4712-9303-EEC1820B8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we see the story of many students?</a:t>
            </a:r>
          </a:p>
        </p:txBody>
      </p:sp>
    </p:spTree>
    <p:extLst>
      <p:ext uri="{BB962C8B-B14F-4D97-AF65-F5344CB8AC3E}">
        <p14:creationId xmlns:p14="http://schemas.microsoft.com/office/powerpoint/2010/main" val="416827153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219</Words>
  <Application>Microsoft Office PowerPoint</Application>
  <PresentationFormat>Widescreen</PresentationFormat>
  <Paragraphs>65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Calibri</vt:lpstr>
      <vt:lpstr>Lucida Sans Unicode</vt:lpstr>
      <vt:lpstr>Times New Roman</vt:lpstr>
      <vt:lpstr>Verdana</vt:lpstr>
      <vt:lpstr>Wingdings 2</vt:lpstr>
      <vt:lpstr>Wingdings 3</vt:lpstr>
      <vt:lpstr>Concourse</vt:lpstr>
      <vt:lpstr>PowerPoint Presentation</vt:lpstr>
      <vt:lpstr>In pairs, summarize a student’s academic “story” using the tables</vt:lpstr>
      <vt:lpstr>Pick a student and summarize their academic “story” using the tables</vt:lpstr>
      <vt:lpstr>Report out</vt:lpstr>
      <vt:lpstr>Who is a student in MIDFIELD?</vt:lpstr>
      <vt:lpstr>How do we see the story of many students?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Marisa K. Orr</dc:creator>
  <cp:lastModifiedBy>Marisa K. Orr</cp:lastModifiedBy>
  <cp:revision>51</cp:revision>
  <dcterms:created xsi:type="dcterms:W3CDTF">2019-07-16T19:27:26Z</dcterms:created>
  <dcterms:modified xsi:type="dcterms:W3CDTF">2019-10-16T20:43:15Z</dcterms:modified>
</cp:coreProperties>
</file>